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9F3"/>
    <a:srgbClr val="66FFFF"/>
    <a:srgbClr val="FF6B00"/>
    <a:srgbClr val="D16309"/>
    <a:srgbClr val="FF964F"/>
    <a:srgbClr val="FFFFCC"/>
    <a:srgbClr val="FCE0C8"/>
    <a:srgbClr val="FBCFAB"/>
    <a:srgbClr val="FFFFAB"/>
    <a:srgbClr val="FF8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096" y="102"/>
      </p:cViewPr>
      <p:guideLst>
        <p:guide orient="horz" pos="419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4B7312D5-EF34-402A-B5FD-0812196151D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59514171-AD18-4C8F-8113-108E29FBE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13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14171-AD18-4C8F-8113-108E29FBEED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57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eminar@index-i.co.jp" TargetMode="External"/><Relationship Id="rId5" Type="http://schemas.openxmlformats.org/officeDocument/2006/relationships/hyperlink" Target="https://index-i.co.jp/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1068" descr="index-iロゴ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911" y="8928000"/>
            <a:ext cx="748089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01">
            <a:extLst>
              <a:ext uri="{FF2B5EF4-FFF2-40B4-BE49-F238E27FC236}">
                <a16:creationId xmlns:a16="http://schemas.microsoft.com/office/drawing/2014/main" id="{D260E4F9-A9F4-5D02-5957-154C45D590E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934" y="6346625"/>
            <a:ext cx="6609337" cy="2447427"/>
          </a:xfrm>
          <a:prstGeom prst="rect">
            <a:avLst/>
          </a:prstGeom>
          <a:solidFill>
            <a:srgbClr val="C9D9F3"/>
          </a:solidFill>
          <a:ln w="57150">
            <a:solidFill>
              <a:srgbClr val="0070C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◆プログラムの概要</a:t>
            </a:r>
            <a:endParaRPr lang="en-US" altLang="ja-JP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■生活者の実態を知る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ー夫の家事の様子を動画で観察し、気づきの共有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ー気づきをもとに、夫のインタビュー動画を分析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■生活者について、視点を変えて捉える 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ー妻のインタビュー動画を分析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ー夫婦間での認識の違いを把握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ー家庭内で夫婦がお互いに幸せでいるために、必要な観点を考える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45224" y="-15062"/>
            <a:ext cx="2194832" cy="27699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lang="en-US" altLang="ja-JP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インデックス・アイ主催セミナー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7093BCC-F079-E096-5D34-0E5F8823CBE1}"/>
              </a:ext>
            </a:extLst>
          </p:cNvPr>
          <p:cNvSpPr txBox="1"/>
          <p:nvPr/>
        </p:nvSpPr>
        <p:spPr>
          <a:xfrm>
            <a:off x="114934" y="2699792"/>
            <a:ext cx="6624000" cy="886435"/>
          </a:xfrm>
          <a:prstGeom prst="rect">
            <a:avLst/>
          </a:prstGeom>
          <a:noFill/>
          <a:ln>
            <a:noFill/>
          </a:ln>
        </p:spPr>
        <p:txBody>
          <a:bodyPr wrap="none" tIns="144000" rIns="36000" rtlCol="0">
            <a:noAutofit/>
          </a:bodyPr>
          <a:lstStyle/>
          <a:p>
            <a:pPr algn="l"/>
            <a:r>
              <a:rPr lang="ja-JP" altLang="en-US" sz="20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生活者理解の中でも、特に重要な”気づき“の抽出方法を</a:t>
            </a:r>
            <a:endParaRPr lang="en-US" altLang="ja-JP" sz="2000" b="1" i="0" u="none" strike="noStrike" baseline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ワークショップで体験していただきます</a:t>
            </a:r>
            <a:r>
              <a:rPr lang="en-US" altLang="ja-JP" sz="20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︕</a:t>
            </a:r>
          </a:p>
          <a:p>
            <a:pPr algn="l"/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259BDF-2B57-690B-3B07-A109EE5000D1}"/>
              </a:ext>
            </a:extLst>
          </p:cNvPr>
          <p:cNvSpPr txBox="1"/>
          <p:nvPr/>
        </p:nvSpPr>
        <p:spPr>
          <a:xfrm>
            <a:off x="12597" y="3645620"/>
            <a:ext cx="6828677" cy="1785083"/>
          </a:xfrm>
          <a:prstGeom prst="rect">
            <a:avLst/>
          </a:prstGeom>
          <a:noFill/>
          <a:ln>
            <a:noFill/>
          </a:ln>
        </p:spPr>
        <p:txBody>
          <a:bodyPr wrap="none" tIns="144000" rIns="36000" rtlCol="0">
            <a:no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“身近な家事”を題材に、ご夫婦の両方の視点から、気づきを抽出します。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D02E5439-8335-B1F7-6C0E-B9BA2AC160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32" r="30" b="-441"/>
          <a:stretch/>
        </p:blipFill>
        <p:spPr bwMode="auto">
          <a:xfrm>
            <a:off x="12597" y="-16426"/>
            <a:ext cx="6828677" cy="26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A8B6AA2-6ACF-BE50-FDF8-B7A9AD1B57DC}"/>
              </a:ext>
            </a:extLst>
          </p:cNvPr>
          <p:cNvSpPr/>
          <p:nvPr/>
        </p:nvSpPr>
        <p:spPr>
          <a:xfrm>
            <a:off x="567834" y="434399"/>
            <a:ext cx="6083531" cy="2180084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</a:pPr>
            <a:r>
              <a:rPr lang="ja-JP" altLang="en-US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生活者理解の視点から考える</a:t>
            </a:r>
            <a:endParaRPr lang="ja-JP" altLang="en-US" sz="32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00"/>
              </a:spcBef>
            </a:pPr>
            <a:r>
              <a:rPr lang="ja-JP" alt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インサイト探索術</a:t>
            </a:r>
            <a:endParaRPr lang="en-US" altLang="ja-JP" sz="4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00"/>
              </a:spcBef>
            </a:pPr>
            <a:r>
              <a:rPr lang="ja-JP" altLang="en-US" sz="4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セミナー</a:t>
            </a:r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C25B034-E11C-9362-2B8E-0342CAC25A3E}"/>
              </a:ext>
            </a:extLst>
          </p:cNvPr>
          <p:cNvSpPr/>
          <p:nvPr/>
        </p:nvSpPr>
        <p:spPr>
          <a:xfrm>
            <a:off x="2096354" y="5303166"/>
            <a:ext cx="4537052" cy="801511"/>
          </a:xfrm>
          <a:custGeom>
            <a:avLst/>
            <a:gdLst>
              <a:gd name="connsiteX0" fmla="*/ 0 w 3886200"/>
              <a:gd name="connsiteY0" fmla="*/ 247650 h 1114425"/>
              <a:gd name="connsiteX1" fmla="*/ 209550 w 3886200"/>
              <a:gd name="connsiteY1" fmla="*/ 1009650 h 1114425"/>
              <a:gd name="connsiteX2" fmla="*/ 1428750 w 3886200"/>
              <a:gd name="connsiteY2" fmla="*/ 1114425 h 1114425"/>
              <a:gd name="connsiteX3" fmla="*/ 3057525 w 3886200"/>
              <a:gd name="connsiteY3" fmla="*/ 971550 h 1114425"/>
              <a:gd name="connsiteX4" fmla="*/ 3886200 w 3886200"/>
              <a:gd name="connsiteY4" fmla="*/ 600075 h 1114425"/>
              <a:gd name="connsiteX5" fmla="*/ 3676650 w 3886200"/>
              <a:gd name="connsiteY5" fmla="*/ 257175 h 1114425"/>
              <a:gd name="connsiteX6" fmla="*/ 2047875 w 3886200"/>
              <a:gd name="connsiteY6" fmla="*/ 47625 h 1114425"/>
              <a:gd name="connsiteX7" fmla="*/ 1133475 w 3886200"/>
              <a:gd name="connsiteY7" fmla="*/ 0 h 1114425"/>
              <a:gd name="connsiteX8" fmla="*/ 219075 w 3886200"/>
              <a:gd name="connsiteY8" fmla="*/ 66675 h 1114425"/>
              <a:gd name="connsiteX9" fmla="*/ 0 w 3886200"/>
              <a:gd name="connsiteY9" fmla="*/ 247650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6200" h="1114425">
                <a:moveTo>
                  <a:pt x="0" y="247650"/>
                </a:moveTo>
                <a:lnTo>
                  <a:pt x="209550" y="1009650"/>
                </a:lnTo>
                <a:lnTo>
                  <a:pt x="1428750" y="1114425"/>
                </a:lnTo>
                <a:lnTo>
                  <a:pt x="3057525" y="971550"/>
                </a:lnTo>
                <a:lnTo>
                  <a:pt x="3886200" y="600075"/>
                </a:lnTo>
                <a:lnTo>
                  <a:pt x="3676650" y="257175"/>
                </a:lnTo>
                <a:lnTo>
                  <a:pt x="2047875" y="47625"/>
                </a:lnTo>
                <a:lnTo>
                  <a:pt x="1133475" y="0"/>
                </a:lnTo>
                <a:lnTo>
                  <a:pt x="219075" y="66675"/>
                </a:lnTo>
                <a:lnTo>
                  <a:pt x="0" y="247650"/>
                </a:lnTo>
                <a:close/>
              </a:path>
            </a:pathLst>
          </a:custGeom>
          <a:solidFill>
            <a:srgbClr val="C9D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生活者にしっかりと焦点を当てた上で、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生活者のニーズを把握することを体験したい！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C8AA8D0-110A-8D07-0544-86F4433D0384}"/>
              </a:ext>
            </a:extLst>
          </p:cNvPr>
          <p:cNvSpPr/>
          <p:nvPr/>
        </p:nvSpPr>
        <p:spPr>
          <a:xfrm>
            <a:off x="53166" y="4282437"/>
            <a:ext cx="4537051" cy="801511"/>
          </a:xfrm>
          <a:custGeom>
            <a:avLst/>
            <a:gdLst>
              <a:gd name="connsiteX0" fmla="*/ 790575 w 2743200"/>
              <a:gd name="connsiteY0" fmla="*/ 0 h 790575"/>
              <a:gd name="connsiteX1" fmla="*/ 790575 w 2743200"/>
              <a:gd name="connsiteY1" fmla="*/ 0 h 790575"/>
              <a:gd name="connsiteX2" fmla="*/ 1314450 w 2743200"/>
              <a:gd name="connsiteY2" fmla="*/ 0 h 790575"/>
              <a:gd name="connsiteX3" fmla="*/ 1905000 w 2743200"/>
              <a:gd name="connsiteY3" fmla="*/ 19050 h 790575"/>
              <a:gd name="connsiteX4" fmla="*/ 2743200 w 2743200"/>
              <a:gd name="connsiteY4" fmla="*/ 190500 h 790575"/>
              <a:gd name="connsiteX5" fmla="*/ 2733675 w 2743200"/>
              <a:gd name="connsiteY5" fmla="*/ 485775 h 790575"/>
              <a:gd name="connsiteX6" fmla="*/ 2162175 w 2743200"/>
              <a:gd name="connsiteY6" fmla="*/ 790575 h 790575"/>
              <a:gd name="connsiteX7" fmla="*/ 1162050 w 2743200"/>
              <a:gd name="connsiteY7" fmla="*/ 742950 h 790575"/>
              <a:gd name="connsiteX8" fmla="*/ 342900 w 2743200"/>
              <a:gd name="connsiteY8" fmla="*/ 695325 h 790575"/>
              <a:gd name="connsiteX9" fmla="*/ 0 w 2743200"/>
              <a:gd name="connsiteY9" fmla="*/ 457200 h 790575"/>
              <a:gd name="connsiteX10" fmla="*/ 390525 w 2743200"/>
              <a:gd name="connsiteY10" fmla="*/ 38100 h 790575"/>
              <a:gd name="connsiteX11" fmla="*/ 790575 w 2743200"/>
              <a:gd name="connsiteY11" fmla="*/ 0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3200" h="790575">
                <a:moveTo>
                  <a:pt x="790575" y="0"/>
                </a:moveTo>
                <a:lnTo>
                  <a:pt x="790575" y="0"/>
                </a:lnTo>
                <a:lnTo>
                  <a:pt x="1314450" y="0"/>
                </a:lnTo>
                <a:lnTo>
                  <a:pt x="1905000" y="19050"/>
                </a:lnTo>
                <a:lnTo>
                  <a:pt x="2743200" y="190500"/>
                </a:lnTo>
                <a:lnTo>
                  <a:pt x="2733675" y="485775"/>
                </a:lnTo>
                <a:lnTo>
                  <a:pt x="2162175" y="790575"/>
                </a:lnTo>
                <a:lnTo>
                  <a:pt x="1162050" y="742950"/>
                </a:lnTo>
                <a:lnTo>
                  <a:pt x="342900" y="695325"/>
                </a:lnTo>
                <a:lnTo>
                  <a:pt x="0" y="457200"/>
                </a:lnTo>
                <a:lnTo>
                  <a:pt x="390525" y="38100"/>
                </a:lnTo>
                <a:lnTo>
                  <a:pt x="790575" y="0"/>
                </a:lnTo>
                <a:close/>
              </a:path>
            </a:pathLst>
          </a:custGeom>
          <a:solidFill>
            <a:srgbClr val="C9D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生活者の状況や本音を知るためには</a:t>
            </a:r>
          </a:p>
          <a:p>
            <a:pPr algn="ctr"/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どのようなことが重要かを知りたい！</a:t>
            </a:r>
          </a:p>
        </p:txBody>
      </p:sp>
    </p:spTree>
    <p:extLst>
      <p:ext uri="{BB962C8B-B14F-4D97-AF65-F5344CB8AC3E}">
        <p14:creationId xmlns:p14="http://schemas.microsoft.com/office/powerpoint/2010/main" val="102396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0" name="図 1219">
            <a:extLst>
              <a:ext uri="{FF2B5EF4-FFF2-40B4-BE49-F238E27FC236}">
                <a16:creationId xmlns:a16="http://schemas.microsoft.com/office/drawing/2014/main" id="{A22154FF-D5A8-7678-DEA9-4774A694D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466" y="3181919"/>
            <a:ext cx="3876524" cy="4030355"/>
          </a:xfrm>
          <a:prstGeom prst="rect">
            <a:avLst/>
          </a:prstGeom>
        </p:spPr>
      </p:pic>
      <p:pic>
        <p:nvPicPr>
          <p:cNvPr id="3" name="Picture 1068" descr="index-iロゴ2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911" y="8928000"/>
            <a:ext cx="748089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881568" y="179512"/>
            <a:ext cx="1368152" cy="3039004"/>
          </a:xfrm>
          <a:prstGeom prst="rect">
            <a:avLst/>
          </a:prstGeom>
        </p:spPr>
        <p:txBody>
          <a:bodyPr wrap="none" lIns="36000" rIns="36000">
            <a:noAutofit/>
          </a:bodyPr>
          <a:lstStyle/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参加費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参加条件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定員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お申込み方法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日時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会場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98216" y="179512"/>
            <a:ext cx="5085184" cy="309634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 無料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 企業の研究・開発部門、マーケティング部門、リサーチ部門の方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尚、本セミナーでは調査会社の方はご遠慮頂いています。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名　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社につき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名様まで）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定員を上回った場合は、抽選とさせていただき、後日再開催を検討させていただきます。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：本メールに返信いただくか、下記のメールアドレス宛にご参加希望の旨をお知らせください。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セミナー事務局お問合せ先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株式会社インデックス・アイ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URL :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  <a:hlinkClick r:id="rId5"/>
              </a:rPr>
              <a:t>https://index-i.co.jp/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  TEL :  03-3516-0550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（代表）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メールアドレス：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  <a:hlinkClick r:id="rId6"/>
              </a:rPr>
              <a:t>seminar@index-i.co.jp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担当：阿部・佐久間・田村・大村・石川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日（金）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00</a:t>
            </a: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 </a:t>
            </a:r>
            <a:r>
              <a: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株式会社インデックス・アイ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  東京都中央区日本橋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1-2-10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東洋ビル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7F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ワークショップルーム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44960" y="2823169"/>
            <a:ext cx="90000" cy="162000"/>
          </a:xfrm>
          <a:prstGeom prst="rect">
            <a:avLst/>
          </a:prstGeom>
          <a:solidFill>
            <a:srgbClr val="00B0F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9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1BF585B-9F6E-50C7-B99B-C7C34920C395}"/>
              </a:ext>
            </a:extLst>
          </p:cNvPr>
          <p:cNvSpPr/>
          <p:nvPr/>
        </p:nvSpPr>
        <p:spPr>
          <a:xfrm>
            <a:off x="744960" y="2555776"/>
            <a:ext cx="90000" cy="162000"/>
          </a:xfrm>
          <a:prstGeom prst="rect">
            <a:avLst/>
          </a:prstGeom>
          <a:solidFill>
            <a:srgbClr val="00B0F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9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E97B986-83D3-D7B1-8DD7-A3A5709D7860}"/>
              </a:ext>
            </a:extLst>
          </p:cNvPr>
          <p:cNvSpPr/>
          <p:nvPr/>
        </p:nvSpPr>
        <p:spPr>
          <a:xfrm>
            <a:off x="744960" y="1312588"/>
            <a:ext cx="90000" cy="162000"/>
          </a:xfrm>
          <a:prstGeom prst="rect">
            <a:avLst/>
          </a:prstGeom>
          <a:solidFill>
            <a:srgbClr val="00B0F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9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8E9A396-505B-337C-0E7E-4EFA2BBC4263}"/>
              </a:ext>
            </a:extLst>
          </p:cNvPr>
          <p:cNvSpPr/>
          <p:nvPr/>
        </p:nvSpPr>
        <p:spPr>
          <a:xfrm>
            <a:off x="744960" y="899592"/>
            <a:ext cx="90000" cy="162000"/>
          </a:xfrm>
          <a:prstGeom prst="rect">
            <a:avLst/>
          </a:prstGeom>
          <a:solidFill>
            <a:srgbClr val="00B0F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9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CBB86C4-D89B-EBA9-7F4B-9EF21B77027B}"/>
              </a:ext>
            </a:extLst>
          </p:cNvPr>
          <p:cNvSpPr/>
          <p:nvPr/>
        </p:nvSpPr>
        <p:spPr>
          <a:xfrm>
            <a:off x="744960" y="489286"/>
            <a:ext cx="90000" cy="162000"/>
          </a:xfrm>
          <a:prstGeom prst="rect">
            <a:avLst/>
          </a:prstGeom>
          <a:solidFill>
            <a:srgbClr val="00B0F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9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AED28EA-3948-50C4-96CD-991124054526}"/>
              </a:ext>
            </a:extLst>
          </p:cNvPr>
          <p:cNvSpPr/>
          <p:nvPr/>
        </p:nvSpPr>
        <p:spPr>
          <a:xfrm>
            <a:off x="744960" y="207896"/>
            <a:ext cx="90000" cy="162000"/>
          </a:xfrm>
          <a:prstGeom prst="rect">
            <a:avLst/>
          </a:prstGeom>
          <a:solidFill>
            <a:srgbClr val="00B0F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9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1134" name="Picture 2">
            <a:extLst>
              <a:ext uri="{FF2B5EF4-FFF2-40B4-BE49-F238E27FC236}">
                <a16:creationId xmlns:a16="http://schemas.microsoft.com/office/drawing/2014/main" id="{BAF1221D-B1FF-307C-83C2-575406217E56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210" y="7785022"/>
            <a:ext cx="1306187" cy="86748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35" name="Picture 3">
            <a:extLst>
              <a:ext uri="{FF2B5EF4-FFF2-40B4-BE49-F238E27FC236}">
                <a16:creationId xmlns:a16="http://schemas.microsoft.com/office/drawing/2014/main" id="{7B8B1F30-4EA8-125D-CFC0-DDCB9531566E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076" y="7759876"/>
            <a:ext cx="969309" cy="86748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36" name="Picture 4" descr="https://s3-ap-northeast-1.amazonaws.com/www.gakujo.ne.jp/2018/manage/publication/img/smn/00020821/smn_fileUpload1.jpg?323">
            <a:extLst>
              <a:ext uri="{FF2B5EF4-FFF2-40B4-BE49-F238E27FC236}">
                <a16:creationId xmlns:a16="http://schemas.microsoft.com/office/drawing/2014/main" id="{27A7A51D-1018-83D1-7C90-455B916DB206}"/>
              </a:ext>
            </a:extLst>
          </p:cNvPr>
          <p:cNvPicPr preferRelativeResize="0">
            <a:picLocks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2" t="2448" r="28620" b="1743"/>
          <a:stretch/>
        </p:blipFill>
        <p:spPr bwMode="auto">
          <a:xfrm>
            <a:off x="344523" y="7785023"/>
            <a:ext cx="595491" cy="86748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7" name="テキスト ボックス 1136">
            <a:extLst>
              <a:ext uri="{FF2B5EF4-FFF2-40B4-BE49-F238E27FC236}">
                <a16:creationId xmlns:a16="http://schemas.microsoft.com/office/drawing/2014/main" id="{75BBD2BC-8C43-B24B-E3DC-D8CE39E77DA4}"/>
              </a:ext>
            </a:extLst>
          </p:cNvPr>
          <p:cNvSpPr txBox="1"/>
          <p:nvPr/>
        </p:nvSpPr>
        <p:spPr>
          <a:xfrm>
            <a:off x="128325" y="7398892"/>
            <a:ext cx="1027885" cy="2192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ビル外観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8" name="テキスト ボックス 1137">
            <a:extLst>
              <a:ext uri="{FF2B5EF4-FFF2-40B4-BE49-F238E27FC236}">
                <a16:creationId xmlns:a16="http://schemas.microsoft.com/office/drawing/2014/main" id="{5988382B-C388-86EF-2758-055B1FB938E5}"/>
              </a:ext>
            </a:extLst>
          </p:cNvPr>
          <p:cNvSpPr txBox="1"/>
          <p:nvPr/>
        </p:nvSpPr>
        <p:spPr>
          <a:xfrm>
            <a:off x="1426846" y="7404965"/>
            <a:ext cx="712132" cy="18872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ビル入口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（東洋ビルディング）</a:t>
            </a:r>
            <a:endParaRPr lang="en-US" altLang="ja-JP" sz="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9" name="テキスト ボックス 1138">
            <a:extLst>
              <a:ext uri="{FF2B5EF4-FFF2-40B4-BE49-F238E27FC236}">
                <a16:creationId xmlns:a16="http://schemas.microsoft.com/office/drawing/2014/main" id="{4CF78783-32A5-E669-C575-F8DC3FC506D3}"/>
              </a:ext>
            </a:extLst>
          </p:cNvPr>
          <p:cNvSpPr txBox="1"/>
          <p:nvPr/>
        </p:nvSpPr>
        <p:spPr>
          <a:xfrm>
            <a:off x="2674787" y="7372578"/>
            <a:ext cx="1027885" cy="2192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階エレベーター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（７階へお上がりください）</a:t>
            </a:r>
            <a:endParaRPr lang="en-US" altLang="ja-JP" sz="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40" name="直線コネクタ 1139">
            <a:extLst>
              <a:ext uri="{FF2B5EF4-FFF2-40B4-BE49-F238E27FC236}">
                <a16:creationId xmlns:a16="http://schemas.microsoft.com/office/drawing/2014/main" id="{8D7D4127-5E83-04C5-7936-13112AFA13F2}"/>
              </a:ext>
            </a:extLst>
          </p:cNvPr>
          <p:cNvCxnSpPr>
            <a:cxnSpLocks/>
          </p:cNvCxnSpPr>
          <p:nvPr/>
        </p:nvCxnSpPr>
        <p:spPr>
          <a:xfrm flipH="1">
            <a:off x="2359263" y="4933165"/>
            <a:ext cx="829466" cy="2408409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1" name="正方形/長方形 1140">
            <a:extLst>
              <a:ext uri="{FF2B5EF4-FFF2-40B4-BE49-F238E27FC236}">
                <a16:creationId xmlns:a16="http://schemas.microsoft.com/office/drawing/2014/main" id="{AD53BDDC-1E81-C20F-C8FA-3FB2BCA78165}"/>
              </a:ext>
            </a:extLst>
          </p:cNvPr>
          <p:cNvSpPr/>
          <p:nvPr/>
        </p:nvSpPr>
        <p:spPr>
          <a:xfrm>
            <a:off x="188640" y="7341574"/>
            <a:ext cx="3726424" cy="1440231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テキスト ボックス 1143">
            <a:extLst>
              <a:ext uri="{FF2B5EF4-FFF2-40B4-BE49-F238E27FC236}">
                <a16:creationId xmlns:a16="http://schemas.microsoft.com/office/drawing/2014/main" id="{E10B0F4B-9235-DD62-D0F8-CFBA2797A4D7}"/>
              </a:ext>
            </a:extLst>
          </p:cNvPr>
          <p:cNvSpPr txBox="1"/>
          <p:nvPr/>
        </p:nvSpPr>
        <p:spPr>
          <a:xfrm>
            <a:off x="4070947" y="7318849"/>
            <a:ext cx="2565121" cy="1593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■アクセス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・東京メトロ銀座線・東西線、都営浅草線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「日本橋駅」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B9b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出口 徒歩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・東京メトロ銀座線・半蔵門線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「三越前駅」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B5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出口　徒歩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分</a:t>
            </a:r>
          </a:p>
          <a:p>
            <a:pPr>
              <a:lnSpc>
                <a:spcPct val="1500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・「東京駅」日本橋口　徒歩７分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21" name="角丸四角形吹き出し 69">
            <a:extLst>
              <a:ext uri="{FF2B5EF4-FFF2-40B4-BE49-F238E27FC236}">
                <a16:creationId xmlns:a16="http://schemas.microsoft.com/office/drawing/2014/main" id="{DACB0747-5B13-C719-3703-6454E9399AA6}"/>
              </a:ext>
            </a:extLst>
          </p:cNvPr>
          <p:cNvSpPr/>
          <p:nvPr/>
        </p:nvSpPr>
        <p:spPr>
          <a:xfrm>
            <a:off x="1704669" y="3999153"/>
            <a:ext cx="1309187" cy="577201"/>
          </a:xfrm>
          <a:prstGeom prst="wedgeRoundRectCallout">
            <a:avLst>
              <a:gd name="adj1" fmla="val 60866"/>
              <a:gd name="adj2" fmla="val 8167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72000" rIns="36000" rtlCol="0" anchor="t" anchorCtr="0"/>
          <a:lstStyle/>
          <a:p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インデックス・アイ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東洋ビル　</a:t>
            </a:r>
            <a:r>
              <a:rPr lang="en-US" altLang="ja-JP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階：レストラン東洋</a:t>
            </a: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68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9050">
          <a:noFill/>
        </a:ln>
      </a:spPr>
      <a:bodyPr wrap="none" rtlCol="0" anchor="ctr"/>
      <a:lstStyle>
        <a:defPPr algn="ctr">
          <a:defRPr kumimoji="1" sz="900" dirty="0">
            <a:latin typeface="HGS創英角ｺﾞｼｯｸUB" pitchFamily="50" charset="-128"/>
            <a:ea typeface="HGS創英角ｺﾞｼｯｸUB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Ins="36000" rtlCol="0">
        <a:noAutofit/>
      </a:bodyPr>
      <a:lstStyle>
        <a:defPPr algn="ctr">
          <a:lnSpc>
            <a:spcPts val="1500"/>
          </a:lnSpc>
          <a:defRPr sz="1300" dirty="0">
            <a:solidFill>
              <a:srgbClr val="D16309"/>
            </a:solidFill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443</Words>
  <Application>Microsoft Office PowerPoint</Application>
  <PresentationFormat>画面に合わせる (4:3)</PresentationFormat>
  <Paragraphs>81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HGS創英角ｺﾞｼｯｸUB</vt:lpstr>
      <vt:lpstr>Meiryo UI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f-sato</dc:creator>
  <cp:lastModifiedBy>[index-i]田村 麻衣子</cp:lastModifiedBy>
  <cp:revision>345</cp:revision>
  <cp:lastPrinted>2023-05-25T07:13:01Z</cp:lastPrinted>
  <dcterms:created xsi:type="dcterms:W3CDTF">2012-07-26T05:56:13Z</dcterms:created>
  <dcterms:modified xsi:type="dcterms:W3CDTF">2023-05-25T18:34:59Z</dcterms:modified>
</cp:coreProperties>
</file>